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037941912178094E-2"/>
          <c:y val="0.12044732157131592"/>
          <c:w val="0.74291114118633295"/>
          <c:h val="0.8795526784286841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614739565974152E-2"/>
                  <c:y val="-2.1457134844095935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7747703958819387E-2"/>
                  <c:y val="2.2968315173652791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1208476835907122E-2"/>
                  <c:y val="-4.2517294826320108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507524416478976E-2"/>
                  <c:y val="-2.50221181386350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8616125986001554E-2"/>
                  <c:y val="-1.652103018363813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4"/>
                <c:pt idx="0">
                  <c:v>Социально-значимые расходы</c:v>
                </c:pt>
                <c:pt idx="1">
                  <c:v>Первоочередные  расходы</c:v>
                </c:pt>
                <c:pt idx="2">
                  <c:v>Расходы капитального характера 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875.9</c:v>
                </c:pt>
                <c:pt idx="1">
                  <c:v>314</c:v>
                </c:pt>
                <c:pt idx="2">
                  <c:v>263.2</c:v>
                </c:pt>
                <c:pt idx="3">
                  <c:v>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Лист1!$A$2:$A$6</c:f>
              <c:strCache>
                <c:ptCount val="4"/>
                <c:pt idx="0">
                  <c:v>Социально-значимые расходы</c:v>
                </c:pt>
                <c:pt idx="1">
                  <c:v>Первоочередные  расходы</c:v>
                </c:pt>
                <c:pt idx="2">
                  <c:v>Расходы капитального характера 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Лист1!$C$2:$C$6</c:f>
              <c:numCache>
                <c:formatCode>0</c:formatCode>
                <c:ptCount val="5"/>
                <c:pt idx="0">
                  <c:v>59.540479912990271</c:v>
                </c:pt>
                <c:pt idx="1">
                  <c:v>21.344572088913054</c:v>
                </c:pt>
                <c:pt idx="2">
                  <c:v>17.891373801916931</c:v>
                </c:pt>
                <c:pt idx="3">
                  <c:v>1.2235741961797295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80430646594822786"/>
          <c:w val="1"/>
          <c:h val="0.18504888345739359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166782815377413"/>
          <c:y val="4.162330946013823E-2"/>
          <c:w val="0.75894471321368329"/>
          <c:h val="0.833688275637605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4975970683392083E-2"/>
                  <c:y val="-4.629786831197159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9730644406513853E-2"/>
                  <c:y val="-5.23527511027726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0740999316574243"/>
                  <c:y val="-6.7357539303144719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10154574575888874"/>
                  <c:y val="8.30349835933723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40032399598697788"/>
                  <c:y val="5.8356192035000807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4"/>
                <c:pt idx="0">
                  <c:v>Социально- значимые расходы</c:v>
                </c:pt>
                <c:pt idx="1">
                  <c:v>Первоочередные расходы</c:v>
                </c:pt>
                <c:pt idx="2">
                  <c:v>Расходы капитального характера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203.2</c:v>
                </c:pt>
                <c:pt idx="1">
                  <c:v>81.599999999999994</c:v>
                </c:pt>
                <c:pt idx="2">
                  <c:v>18.399999999999999</c:v>
                </c:pt>
                <c:pt idx="3">
                  <c:v>6.4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Лист1!$A$2:$A$6</c:f>
              <c:strCache>
                <c:ptCount val="4"/>
                <c:pt idx="0">
                  <c:v>Социально- значимые расходы</c:v>
                </c:pt>
                <c:pt idx="1">
                  <c:v>Первоочередные расходы</c:v>
                </c:pt>
                <c:pt idx="2">
                  <c:v>Расходы капитального характера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Лист1!$C$2:$C$6</c:f>
              <c:numCache>
                <c:formatCode>0</c:formatCode>
                <c:ptCount val="5"/>
                <c:pt idx="0">
                  <c:v>65.633074935400543</c:v>
                </c:pt>
                <c:pt idx="1">
                  <c:v>26.356589147286829</c:v>
                </c:pt>
                <c:pt idx="2">
                  <c:v>5.9431524547803631</c:v>
                </c:pt>
                <c:pt idx="3">
                  <c:v>2.0671834625323005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17469813"/>
              </p:ext>
            </p:extLst>
          </p:nvPr>
        </p:nvGraphicFramePr>
        <p:xfrm>
          <a:off x="251520" y="692696"/>
          <a:ext cx="432048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1520" y="107339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муниципального округа за 3 месяца 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2026г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млн.рублей,%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81094128"/>
              </p:ext>
            </p:extLst>
          </p:nvPr>
        </p:nvGraphicFramePr>
        <p:xfrm>
          <a:off x="4283968" y="1628800"/>
          <a:ext cx="47525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1043600"/>
            <a:ext cx="32438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1043600"/>
            <a:ext cx="3069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45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27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Татьяна</cp:lastModifiedBy>
  <cp:revision>38</cp:revision>
  <dcterms:created xsi:type="dcterms:W3CDTF">2023-08-08T07:34:40Z</dcterms:created>
  <dcterms:modified xsi:type="dcterms:W3CDTF">2026-04-28T06:08:11Z</dcterms:modified>
</cp:coreProperties>
</file>